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5" r:id="rId5"/>
    <p:sldId id="269" r:id="rId6"/>
    <p:sldId id="259" r:id="rId7"/>
    <p:sldId id="260" r:id="rId8"/>
    <p:sldId id="261" r:id="rId9"/>
    <p:sldId id="262" r:id="rId10"/>
    <p:sldId id="263" r:id="rId11"/>
    <p:sldId id="267" r:id="rId12"/>
    <p:sldId id="270" r:id="rId13"/>
    <p:sldId id="271" r:id="rId14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-798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5824948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5082625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929873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2264987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276238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9093498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0159856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3223679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5844463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9707320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6530073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AF96F6-DD23-44B5-9C58-D81C6DC1BD91}" type="datetimeFigureOut">
              <a:rPr lang="ru-RU" smtClean="0"/>
              <a:pPr/>
              <a:t>29.01.2019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8C31CC-9C36-4E39-9C38-E565143BE74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1218116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://rcmko.ru/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Итоговое собеседование по русскому языку в 9 классе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33530167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358206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/>
              <a:t>Проведение ИС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723332"/>
            <a:ext cx="10515600" cy="5453631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AutoNum type="arabicPeriod"/>
            </a:pPr>
            <a:r>
              <a:rPr lang="ru-RU" dirty="0" smtClean="0"/>
              <a:t>Получение КИМ не позднее 8.00 ч.  (срок – за 60 минут до начала ИС) технический специалист получает с Интернет-ресурса (</a:t>
            </a:r>
            <a:r>
              <a:rPr lang="en-US" dirty="0" smtClean="0">
                <a:hlinkClick r:id="rId2"/>
              </a:rPr>
              <a:t>http</a:t>
            </a:r>
            <a:r>
              <a:rPr lang="ru-RU" dirty="0" smtClean="0">
                <a:hlinkClick r:id="rId2"/>
              </a:rPr>
              <a:t>:</a:t>
            </a:r>
            <a:r>
              <a:rPr lang="en-US" dirty="0" smtClean="0">
                <a:hlinkClick r:id="rId2"/>
              </a:rPr>
              <a:t>//rcmko.ru</a:t>
            </a:r>
            <a:r>
              <a:rPr lang="en-US" dirty="0" smtClean="0"/>
              <a:t>)</a:t>
            </a:r>
            <a:endParaRPr lang="ru-RU" dirty="0" smtClean="0"/>
          </a:p>
          <a:p>
            <a:pPr marL="514350" indent="-514350">
              <a:buAutoNum type="arabicPeriod"/>
            </a:pPr>
            <a:r>
              <a:rPr lang="ru-RU" dirty="0" smtClean="0"/>
              <a:t>Технический специалист осуществляет печать </a:t>
            </a:r>
            <a:r>
              <a:rPr lang="ru-RU" dirty="0" err="1" smtClean="0"/>
              <a:t>КИМов</a:t>
            </a:r>
            <a:r>
              <a:rPr lang="ru-RU" dirty="0" smtClean="0"/>
              <a:t>, протоколов эксперта по оцениванию ответов (приложение №3 к Порядку), ведомостей учета проведения ИС (приложение №8 к Порядку), списков участников(Приложение№ 7 к Порядку).</a:t>
            </a:r>
          </a:p>
          <a:p>
            <a:pPr>
              <a:buNone/>
            </a:pPr>
            <a:r>
              <a:rPr lang="ru-RU" dirty="0"/>
              <a:t>3</a:t>
            </a:r>
            <a:r>
              <a:rPr lang="ru-RU" dirty="0" smtClean="0"/>
              <a:t>. Проведение ИС</a:t>
            </a:r>
            <a:r>
              <a:rPr lang="en-US" dirty="0" smtClean="0"/>
              <a:t> (</a:t>
            </a:r>
            <a:r>
              <a:rPr lang="ru-RU" dirty="0" smtClean="0"/>
              <a:t>начало в 9.00 ч.)</a:t>
            </a:r>
          </a:p>
          <a:p>
            <a:pPr>
              <a:buNone/>
            </a:pPr>
            <a:r>
              <a:rPr lang="ru-RU" dirty="0" smtClean="0"/>
              <a:t>4. Технический специалист обеспечивает ведение индивидуальной аудиозаписи бесед участников с экзаменатором-собеседником (аудиозапись ответов каждого участника ИС отдельно)</a:t>
            </a:r>
          </a:p>
          <a:p>
            <a:pPr>
              <a:buNone/>
            </a:pPr>
            <a:r>
              <a:rPr lang="ru-RU" dirty="0" smtClean="0"/>
              <a:t>Ответ каждого участника должен был сохранен в виде «Код </a:t>
            </a:r>
            <a:r>
              <a:rPr lang="ru-RU" dirty="0" err="1" smtClean="0"/>
              <a:t>ОО_Код</a:t>
            </a:r>
            <a:r>
              <a:rPr lang="ru-RU" dirty="0" smtClean="0"/>
              <a:t> </a:t>
            </a:r>
            <a:r>
              <a:rPr lang="ru-RU" dirty="0" err="1" smtClean="0"/>
              <a:t>аудитории_ФИО</a:t>
            </a:r>
            <a:r>
              <a:rPr lang="ru-RU" dirty="0" smtClean="0"/>
              <a:t>. Все ответы участников из аудитории должны быть собраны в одну папку имеющую вид «Код _Номер аудитории».</a:t>
            </a:r>
          </a:p>
          <a:p>
            <a:pPr>
              <a:buNone/>
            </a:pPr>
            <a:r>
              <a:rPr lang="ru-RU" dirty="0" smtClean="0"/>
              <a:t>5. Сбор материалов по завершению ИС</a:t>
            </a:r>
          </a:p>
          <a:p>
            <a:pPr>
              <a:buNone/>
            </a:pPr>
            <a:r>
              <a:rPr lang="ru-RU" dirty="0" smtClean="0"/>
              <a:t>5. Передача материалов в орган местного самоуправления (срок – в день проведения ИС </a:t>
            </a:r>
          </a:p>
        </p:txBody>
      </p:sp>
    </p:spTree>
    <p:extLst>
      <p:ext uri="{BB962C8B-B14F-4D97-AF65-F5344CB8AC3E}">
        <p14:creationId xmlns="" xmlns:p14="http://schemas.microsoft.com/office/powerpoint/2010/main" val="251966102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9994" y="1308295"/>
            <a:ext cx="10523805" cy="2602523"/>
          </a:xfrm>
        </p:spPr>
        <p:txBody>
          <a:bodyPr>
            <a:noAutofit/>
          </a:bodyPr>
          <a:lstStyle/>
          <a:p>
            <a:r>
              <a:rPr lang="ru-RU" sz="4000" b="1" dirty="0" smtClean="0"/>
              <a:t/>
            </a:r>
            <a:br>
              <a:rPr lang="ru-RU" sz="4000" b="1" dirty="0" smtClean="0"/>
            </a:br>
            <a:r>
              <a:rPr lang="ru-RU" sz="4000" b="1" dirty="0" smtClean="0"/>
              <a:t/>
            </a:r>
            <a:br>
              <a:rPr lang="ru-RU" sz="4000" b="1" dirty="0" smtClean="0"/>
            </a:br>
            <a:r>
              <a:rPr lang="ru-RU" sz="3200" b="1" dirty="0" smtClean="0">
                <a:solidFill>
                  <a:srgbClr val="FF0000"/>
                </a:solidFill>
              </a:rPr>
              <a:t>ОО обеспечивают передачу в МОУО  в день проведения ИС       13.02.2019 г. на бумажном носителе:</a:t>
            </a:r>
            <a:r>
              <a:rPr lang="ru-RU" sz="2400" b="1" dirty="0" smtClean="0"/>
              <a:t/>
            </a:r>
            <a:br>
              <a:rPr lang="ru-RU" sz="2400" b="1" dirty="0" smtClean="0"/>
            </a:br>
            <a:r>
              <a:rPr lang="ru-RU" sz="2400" b="1" dirty="0" smtClean="0"/>
              <a:t>*</a:t>
            </a:r>
            <a:r>
              <a:rPr lang="ru-RU" sz="3000" dirty="0" smtClean="0"/>
              <a:t>специализированной формы для внесения информации из протоколов экспертов по оцениванию ответов участников ИС в специальном ХМ</a:t>
            </a:r>
            <a:r>
              <a:rPr lang="en-US" sz="3000" dirty="0" smtClean="0"/>
              <a:t>L </a:t>
            </a:r>
            <a:r>
              <a:rPr lang="ru-RU" sz="3000" dirty="0" smtClean="0"/>
              <a:t>формате (Приложение №10 к Порядку);</a:t>
            </a:r>
            <a:br>
              <a:rPr lang="ru-RU" sz="3000" dirty="0" smtClean="0"/>
            </a:br>
            <a:r>
              <a:rPr lang="ru-RU" sz="3000" dirty="0" smtClean="0"/>
              <a:t>*списков участников </a:t>
            </a:r>
            <a:r>
              <a:rPr lang="ru-RU" sz="3000" dirty="0"/>
              <a:t>ИС </a:t>
            </a:r>
            <a:r>
              <a:rPr lang="ru-RU" sz="3000" dirty="0" smtClean="0"/>
              <a:t>(Приложение </a:t>
            </a:r>
            <a:r>
              <a:rPr lang="ru-RU" sz="3000" dirty="0"/>
              <a:t>№7 к Порядку</a:t>
            </a:r>
            <a:r>
              <a:rPr lang="ru-RU" sz="3000" dirty="0" smtClean="0"/>
              <a:t>);</a:t>
            </a:r>
            <a:br>
              <a:rPr lang="ru-RU" sz="3000" dirty="0" smtClean="0"/>
            </a:br>
            <a:r>
              <a:rPr lang="ru-RU" sz="3000" dirty="0" smtClean="0"/>
              <a:t>*ведомостей  учета проведения ИС в аудиториях (Приложение №8 к Порядку);</a:t>
            </a:r>
            <a:br>
              <a:rPr lang="ru-RU" sz="3000" dirty="0" smtClean="0"/>
            </a:br>
            <a:r>
              <a:rPr lang="ru-RU" sz="3000" dirty="0" smtClean="0"/>
              <a:t>*протоколов экспертов по оцениванию ответов участников ИС</a:t>
            </a:r>
            <a:br>
              <a:rPr lang="ru-RU" sz="3000" dirty="0" smtClean="0"/>
            </a:br>
            <a:r>
              <a:rPr lang="ru-RU" sz="3000" dirty="0" smtClean="0"/>
              <a:t>форму отчета по итогам ИС  (приложение № 3 к Порядку),</a:t>
            </a:r>
            <a:br>
              <a:rPr lang="ru-RU" sz="3000" dirty="0" smtClean="0"/>
            </a:br>
            <a:r>
              <a:rPr lang="ru-RU" sz="3000" dirty="0" smtClean="0"/>
              <a:t>* форму отчета в МОУО (РЦОИ) по итогам ИС (приложение №13 Порядка)</a:t>
            </a:r>
            <a:br>
              <a:rPr lang="ru-RU" sz="3000" dirty="0" smtClean="0"/>
            </a:br>
            <a:r>
              <a:rPr lang="ru-RU" sz="3000" dirty="0" smtClean="0"/>
              <a:t/>
            </a:r>
            <a:br>
              <a:rPr lang="ru-RU" sz="3000" dirty="0" smtClean="0"/>
            </a:br>
            <a:r>
              <a:rPr lang="ru-RU" sz="3000" dirty="0" smtClean="0"/>
              <a:t> </a:t>
            </a:r>
            <a:r>
              <a:rPr lang="ru-RU" sz="3000" dirty="0"/>
              <a:t>*аудио-файлов с записями ответов участников </a:t>
            </a:r>
            <a:r>
              <a:rPr lang="ru-RU" sz="3000" dirty="0" smtClean="0"/>
              <a:t>ИС (флэш-накопитель или диск)</a:t>
            </a:r>
            <a:r>
              <a:rPr lang="ru-RU" sz="3000" dirty="0"/>
              <a:t/>
            </a:r>
            <a:br>
              <a:rPr lang="ru-RU" sz="3000" dirty="0"/>
            </a:br>
            <a:endParaRPr lang="ru-RU" sz="30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Инструкции для ответственных лиц ОО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Для ответственного организатора (приложение №1 к Порядку)</a:t>
            </a:r>
          </a:p>
          <a:p>
            <a:r>
              <a:rPr lang="ru-RU" dirty="0" smtClean="0"/>
              <a:t>Для технического специалиста (приложение №2 к Порядку)</a:t>
            </a:r>
          </a:p>
          <a:p>
            <a:r>
              <a:rPr lang="ru-RU" dirty="0" smtClean="0"/>
              <a:t>Для экзаменатора-собеседника (приложение №3 к Порядку)</a:t>
            </a:r>
          </a:p>
          <a:p>
            <a:r>
              <a:rPr lang="ru-RU" dirty="0" smtClean="0"/>
              <a:t>Для эксперта (приложение №4 к Порядку)</a:t>
            </a:r>
          </a:p>
          <a:p>
            <a:r>
              <a:rPr lang="ru-RU" dirty="0" smtClean="0"/>
              <a:t>Для организатора вне аудитории (приложение №2 к Порядку)</a:t>
            </a: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302380738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sz="4800" smtClean="0"/>
              <a:t>  Демоверсии </a:t>
            </a:r>
            <a:r>
              <a:rPr lang="ru-RU" sz="4800" dirty="0" smtClean="0"/>
              <a:t>материалов для проведения ИС размещено на официальном сайте ФГБНУ «ФИПИ»</a:t>
            </a:r>
            <a:endParaRPr lang="ru-RU" sz="48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078173"/>
            <a:ext cx="10515600" cy="5098790"/>
          </a:xfrm>
        </p:spPr>
        <p:txBody>
          <a:bodyPr/>
          <a:lstStyle/>
          <a:p>
            <a:pPr marL="0" indent="0" algn="just">
              <a:buNone/>
            </a:pPr>
            <a:r>
              <a:rPr lang="ru-RU" sz="3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dirty="0" smtClean="0"/>
          </a:p>
          <a:p>
            <a:pPr marL="0" indent="0" algn="ctr">
              <a:buNone/>
            </a:pPr>
            <a:r>
              <a:rPr lang="ru-RU" sz="4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проведения итогового собеседования по русскому языку для обучающихся 9 классов общеобразовательных организаций РТ в 2018-2019 учебном году</a:t>
            </a:r>
          </a:p>
          <a:p>
            <a:pPr marL="0" indent="0" algn="ctr">
              <a:buNone/>
            </a:pP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МО и Н РТ от 11.01.2019 г. </a:t>
            </a:r>
          </a:p>
          <a:p>
            <a:pPr marL="0" indent="0" algn="ctr">
              <a:buNone/>
            </a:pP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№ под-17/19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6140299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199" y="368490"/>
            <a:ext cx="11006797" cy="58084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smtClean="0"/>
              <a:t> 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745589" y="464234"/>
            <a:ext cx="11113476" cy="995657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b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5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П.3 Порядок подачи заявления на участие в ИС</a:t>
            </a:r>
          </a:p>
          <a:p>
            <a:pPr algn="just"/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П.3.1. Для участия в ИС обучающиеся (родители) </a:t>
            </a:r>
            <a:r>
              <a:rPr lang="ru-RU" sz="2500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подают заявления </a:t>
            </a:r>
            <a:r>
              <a:rPr lang="ru-RU" sz="250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(приложение 11 Порядка) и </a:t>
            </a:r>
            <a:r>
              <a:rPr lang="ru-RU" sz="2500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согласие на обработку персональных данных </a:t>
            </a:r>
            <a:r>
              <a:rPr lang="ru-RU" sz="250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(приложения 12-1, 12-2) </a:t>
            </a:r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ОО, в которых обучающиеся осваивают образовательные программы основного общего образования </a:t>
            </a:r>
            <a:r>
              <a:rPr lang="ru-RU" sz="2500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позднее, чем за две недели до начала проведения ИС (до 30.01.2019 г.);</a:t>
            </a:r>
          </a:p>
          <a:p>
            <a:pPr algn="just"/>
            <a:r>
              <a:rPr lang="ru-RU" sz="2500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П.9 Обучающиеся с ОВЗ </a:t>
            </a:r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 подаче заявления предъявляют копию рекомендаций ПМПК  (рекомендации ПМПК, выданные до 29.12.2018 г., учитываются при прохождении  ИС при наличии записи о дополнительных условиях ):</a:t>
            </a:r>
          </a:p>
          <a:p>
            <a:pPr algn="just"/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Необходимость увеличения времени ИС на 30 минут;</a:t>
            </a:r>
          </a:p>
          <a:p>
            <a:pPr algn="just"/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Необходимость присутствия ассистента, </a:t>
            </a:r>
            <a:r>
              <a:rPr lang="ru-RU" sz="25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сурдопереводчика</a:t>
            </a:r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….. в ИС;</a:t>
            </a:r>
          </a:p>
          <a:p>
            <a:pPr algn="just"/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Использование технических средств;</a:t>
            </a:r>
          </a:p>
          <a:p>
            <a:pPr algn="just"/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Уменьшение количества баллов, на основании которых выставляется «зачет»</a:t>
            </a:r>
          </a:p>
          <a:p>
            <a:pPr algn="just"/>
            <a:endParaRPr lang="ru-RU" sz="25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sz="25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sz="25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7745707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199" y="368490"/>
            <a:ext cx="11006797" cy="58084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smtClean="0"/>
              <a:t> 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745589" y="464234"/>
            <a:ext cx="11113476" cy="100181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проведения итогового собеседования по русскому языку для обучающихся 9 классов общеобразовательных организаций РТ в 2018-2019 учебном году</a:t>
            </a:r>
          </a:p>
          <a:p>
            <a:pPr algn="ctr"/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МО и Н РТ от 11.01.2019 г. № под-17/19</a:t>
            </a: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25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П.4 Организация проведения итогового собеседования</a:t>
            </a:r>
          </a:p>
          <a:p>
            <a:r>
              <a:rPr lang="ru-RU" sz="25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П.4.3.  ОО в целях проведения ИС</a:t>
            </a:r>
          </a:p>
          <a:p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 подпись информируют участников ИС и их родителей:</a:t>
            </a:r>
          </a:p>
          <a:p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местах и сроках проведения ИС;</a:t>
            </a:r>
          </a:p>
          <a:p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порядке проведения ИС, </a:t>
            </a:r>
          </a:p>
          <a:p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ведении во время проведения ИС аудиозаписи ответов участников ИС;</a:t>
            </a:r>
          </a:p>
          <a:p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времени и месте ознакомления с результатами ИС;</a:t>
            </a:r>
          </a:p>
          <a:p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результатах ИС;</a:t>
            </a:r>
          </a:p>
          <a:p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 подпись информируют специалистов, привлекаемых к проведению и проверке ИС, о порядке проведения и проверки ИС;</a:t>
            </a:r>
          </a:p>
          <a:p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Обеспечивают отбор и подготовку специалистов, входящих в состав комиссий по проведению ИС и комиссий по проверке ИС в ОО;</a:t>
            </a:r>
          </a:p>
          <a:p>
            <a:r>
              <a:rPr lang="ru-RU" sz="25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Создают и обеспечивают работу комиссий по проведению и проверке ИС</a:t>
            </a:r>
          </a:p>
          <a:p>
            <a:pPr algn="just"/>
            <a:endParaRPr lang="ru-RU" sz="25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sz="25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7745707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838200" y="309489"/>
            <a:ext cx="10515600" cy="5867474"/>
          </a:xfrm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endParaRPr lang="ru-RU" dirty="0" smtClean="0"/>
          </a:p>
          <a:p>
            <a:pPr marL="0" indent="0" algn="ctr">
              <a:buNone/>
            </a:pP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проведения </a:t>
            </a:r>
            <a:r>
              <a:rPr lang="ru-RU" sz="2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итогового собеседования по русскому языку для обучающихся 9 классов общеобразовательных организаций РТ в 2018-2019 учебном году</a:t>
            </a:r>
          </a:p>
          <a:p>
            <a:pPr algn="ctr"/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МО и Н РТ от 11.01.2019 г. № под-17/19</a:t>
            </a:r>
          </a:p>
          <a:p>
            <a:pPr algn="just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П.5 Сроки и продолжительность проведения ИС</a:t>
            </a:r>
          </a:p>
          <a:p>
            <a:pPr algn="just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5.1. ИС проводится 13.02.2019 г. в 9.00 ч.</a:t>
            </a:r>
          </a:p>
          <a:p>
            <a:pPr algn="just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5.2. Продолжительность проведения ИС для каждого участника – в среднем 15 минут.</a:t>
            </a:r>
          </a:p>
          <a:p>
            <a:pPr algn="just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Для участников ИС с ОВЗ… продолжительность ИС увеличивается на 30 минут.</a:t>
            </a:r>
          </a:p>
          <a:p>
            <a:pPr algn="just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продолжительность ИС не включается время, отведенное на подготовительные мероприятия (приветствие участника, внесение сведений в ведомость учета проведения итогового собеседования в аудитории, инструктаж участника ИС экзаменатором-собеседником по выполнению заданий КИМ до начала процедуры)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56314" y="556382"/>
            <a:ext cx="10515600" cy="4351338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проведения итогового собеседования по русскому языку для обучающихся 9 классов общеобразовательных организаций РТ в 2018-2019 учебном году</a:t>
            </a:r>
          </a:p>
          <a:p>
            <a:pPr marL="0" indent="0" algn="ctr">
              <a:buNone/>
            </a:pP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МО и Н РТ от 11.01.2019 г. № под-17/19</a:t>
            </a:r>
          </a:p>
          <a:p>
            <a:pPr marL="0" indent="0" algn="just">
              <a:buNone/>
            </a:pPr>
            <a:r>
              <a:rPr lang="ru-RU" sz="4000" dirty="0" smtClean="0"/>
              <a:t>П.5.3.   в случае получения «незачет»  обучающиеся пересдают  ИС в дополнительные сроки в текущем учебном году (во вторую рабочую среду марта - 13 марта и первый рабочий понедельник мая – 6 мая)</a:t>
            </a:r>
          </a:p>
          <a:p>
            <a:pPr marL="0" indent="0">
              <a:buNone/>
            </a:pPr>
            <a:endParaRPr lang="ru-RU" sz="4000" dirty="0"/>
          </a:p>
        </p:txBody>
      </p:sp>
    </p:spTree>
    <p:extLst>
      <p:ext uri="{BB962C8B-B14F-4D97-AF65-F5344CB8AC3E}">
        <p14:creationId xmlns="" xmlns:p14="http://schemas.microsoft.com/office/powerpoint/2010/main" val="5261007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6854" y="691260"/>
            <a:ext cx="11177516" cy="45719"/>
          </a:xfrm>
        </p:spPr>
        <p:txBody>
          <a:bodyPr>
            <a:normAutofit fontScale="90000"/>
          </a:bodyPr>
          <a:lstStyle/>
          <a:p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7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Подготовка к проведению ИС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1.Назначение ответственных специалистов. Руководитель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ОО назначает следующих специалистов: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Ответственный организатор ОО, обеспечивающий подготовку и  проведение итогового собеседования (назначается заместитель руководителя ОО),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Организаторы вне аудитории, обеспечивающие передвижение обучающихся и соблюдение порядка и тишины,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экзаменатор-собеседник, который проводит собеседование с обучающимися, а также обеспечивает проверку паспортных данных участника собеседования, фиксирует время начала и окончания собеседования каждого участника (может быть педагогический работник, обладающий коммуникативными данными, независимо от предметной специализации),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эксперт, который оценивает ответ участника (только учитель русского языка и литературы),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Технический специалист, обеспечивающий получение материала для проведения итогового собеседования с Интернет-ресурса и осуществляющий аудиозапись бесед участников с экзаменатором-собеседником.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500" b="1" dirty="0" smtClean="0"/>
              <a:t/>
            </a:r>
            <a:br>
              <a:rPr lang="ru-RU" sz="2500" b="1" dirty="0" smtClean="0"/>
            </a:br>
            <a:r>
              <a:rPr lang="ru-RU" sz="2500" b="1" dirty="0" smtClean="0"/>
              <a:t>2.  </a:t>
            </a:r>
            <a:r>
              <a:rPr lang="ru-RU" sz="2500" dirty="0" smtClean="0">
                <a:solidFill>
                  <a:srgbClr val="FF0000"/>
                </a:solidFill>
              </a:rPr>
              <a:t>Не позднее, чем за две недели </a:t>
            </a:r>
            <a:r>
              <a:rPr lang="ru-RU" sz="2500" dirty="0" smtClean="0"/>
              <a:t>до проведения ИС руководитель ОО обеспечивает </a:t>
            </a:r>
            <a:r>
              <a:rPr lang="ru-RU" sz="2500" dirty="0" smtClean="0">
                <a:solidFill>
                  <a:srgbClr val="FF0000"/>
                </a:solidFill>
              </a:rPr>
              <a:t>создание комиссии по проведению и комиссию по проверке ИС</a:t>
            </a:r>
            <a:br>
              <a:rPr lang="ru-RU" sz="2500" dirty="0" smtClean="0">
                <a:solidFill>
                  <a:srgbClr val="FF0000"/>
                </a:solidFill>
              </a:rPr>
            </a:br>
            <a:r>
              <a:rPr lang="ru-RU" sz="2500" dirty="0" smtClean="0">
                <a:solidFill>
                  <a:srgbClr val="FF0000"/>
                </a:solidFill>
              </a:rPr>
              <a:t>(до 30.01.2019 г. ) </a:t>
            </a:r>
            <a:r>
              <a:rPr lang="ru-RU" sz="2500" dirty="0" smtClean="0"/>
              <a:t>(п.6.6.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Порядка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проведения итогового собеседования )</a:t>
            </a:r>
            <a:r>
              <a:rPr lang="ru-RU" sz="2500" dirty="0" smtClean="0">
                <a:solidFill>
                  <a:srgbClr val="FF0000"/>
                </a:solidFill>
              </a:rPr>
              <a:t/>
            </a:r>
            <a:br>
              <a:rPr lang="ru-RU" sz="2500" dirty="0" smtClean="0">
                <a:solidFill>
                  <a:srgbClr val="FF0000"/>
                </a:solidFill>
              </a:rPr>
            </a:b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6786670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3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Сбор сведений об участниках итогового собеседования (не позднее чем за два дня до ИС) – ответственный организатор </a:t>
            </a:r>
            <a:r>
              <a:rPr lang="ru-RU" dirty="0" smtClean="0"/>
              <a:t>ОО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Планирование необходимого количества аудиторий проведения ИС:</a:t>
            </a:r>
          </a:p>
          <a:p>
            <a:pPr>
              <a:buFontTx/>
              <a:buChar char="-"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 одного участника дается приблизительно 15 минут,</a:t>
            </a:r>
          </a:p>
          <a:p>
            <a:pPr marL="0" indent="0">
              <a:buNone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Для лиц с ограниченными возможностями увеличение продолжительности ИС  на 30 минут,</a:t>
            </a:r>
          </a:p>
          <a:p>
            <a:pPr>
              <a:buFontTx/>
              <a:buChar char="-"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 менее 1 экзаменатора-собеседника на одну аудиторию,</a:t>
            </a:r>
          </a:p>
          <a:p>
            <a:pPr marL="0" indent="0">
              <a:buNone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Не менее 1 эксперта на одну аудиторию</a:t>
            </a:r>
            <a:endParaRPr lang="ru-RU"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2816574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33735" y="2016505"/>
            <a:ext cx="10515600" cy="1325563"/>
          </a:xfrm>
        </p:spPr>
        <p:txBody>
          <a:bodyPr>
            <a:noAutofit/>
          </a:bodyPr>
          <a:lstStyle/>
          <a:p>
            <a:r>
              <a:rPr lang="ru-RU" sz="3000" dirty="0" smtClean="0"/>
              <a:t/>
            </a:r>
            <a:br>
              <a:rPr lang="ru-RU" sz="3000" dirty="0" smtClean="0"/>
            </a:br>
            <a:r>
              <a:rPr lang="ru-RU" sz="3000" dirty="0"/>
              <a:t/>
            </a:r>
            <a:br>
              <a:rPr lang="ru-RU" sz="3000" dirty="0"/>
            </a:br>
            <a:r>
              <a:rPr lang="ru-RU" sz="23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5</a:t>
            </a: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Организация рабочего места организатора ОО: компьютер с доступом в Интернет и принтером для распечатывания материалов для проведения ИС (ответственный – технический специалист),</a:t>
            </a:r>
            <a:b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5. Формирование списка аудиторий (организатор ОО)</a:t>
            </a:r>
            <a:b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6. подготовка технических средств для проведения ИС (технический специалист)</a:t>
            </a:r>
            <a:b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средства для записи ответов или необходимое количество диктофонов.</a:t>
            </a:r>
            <a:b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7. За сутки до проведения ИС технический специалист получает  </a:t>
            </a:r>
            <a:r>
              <a:rPr lang="en-US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 официального сайта </a:t>
            </a:r>
            <a:r>
              <a:rPr lang="en-US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fipi.ru) </a:t>
            </a: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критерии оценивания для экспертов, ответственный организатор ОО знакомит экспертов с критериями оценивания</a:t>
            </a:r>
            <a:b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8. Не позднее чем за сутки до проведения ИС в ОО предоставляются материалы для проведения ИС (п.6.8 Порядка проведения ИС)</a:t>
            </a:r>
            <a:b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9. Ответственный организатор ОО за один день до ИС:</a:t>
            </a:r>
            <a:b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 заполняет в списках участников ИС поле «Аудитория» (приложение №7 к Порядку)</a:t>
            </a:r>
            <a:b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готовит списки участников ИС с ОВЗ,</a:t>
            </a:r>
            <a:b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при наличии участников ИС, для которых организуется ИС на дому, готовит пакет с необходимыми документами и материалами</a:t>
            </a:r>
            <a:endParaRPr lang="ru-RU" sz="23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67294988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448</TotalTime>
  <Words>767</Words>
  <Application>Microsoft Office PowerPoint</Application>
  <PresentationFormat>Произвольный</PresentationFormat>
  <Paragraphs>87</Paragraphs>
  <Slides>13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Тема Office</vt:lpstr>
      <vt:lpstr>Итоговое собеседование по русскому языку в 9 классе</vt:lpstr>
      <vt:lpstr>Слайд 2</vt:lpstr>
      <vt:lpstr>Слайд 3</vt:lpstr>
      <vt:lpstr>Слайд 4</vt:lpstr>
      <vt:lpstr>Слайд 5</vt:lpstr>
      <vt:lpstr>Слайд 6</vt:lpstr>
      <vt:lpstr>                   Подготовка к проведению ИС 1.Назначение ответственных специалистов. Руководитель ОО назначает следующих специалистов: - Ответственный организатор ОО, обеспечивающий подготовку и  проведение итогового собеседования (назначается заместитель руководителя ОО), Организаторы вне аудитории, обеспечивающие передвижение обучающихся и соблюдение порядка и тишины, экзаменатор-собеседник, который проводит собеседование с обучающимися, а также обеспечивает проверку паспортных данных участника собеседования, фиксирует время начала и окончания собеседования каждого участника (может быть педагогический работник, обладающий коммуникативными данными, независимо от предметной специализации), эксперт, который оценивает ответ участника (только учитель русского языка и литературы), - Технический специалист, обеспечивающий получение материала для проведения итогового собеседования с Интернет-ресурса и осуществляющий аудиозапись бесед участников с экзаменатором-собеседником.  2.  Не позднее, чем за две недели до проведения ИС руководитель ОО обеспечивает создание комиссии по проведению и комиссию по проверке ИС (до 30.01.2019 г. ) (п.6.6. Порядка проведения итогового собеседования ) </vt:lpstr>
      <vt:lpstr>3. Сбор сведений об участниках итогового собеседования (не позднее чем за два дня до ИС) – ответственный организатор ОО</vt:lpstr>
      <vt:lpstr>  5. Организация рабочего места организатора ОО: компьютер с доступом в Интернет и принтером для распечатывания материалов для проведения ИС (ответственный – технический специалист), 5. Формирование списка аудиторий (организатор ОО) 6. подготовка технических средств для проведения ИС (технический специалист) - средства для записи ответов или необходимое количество диктофонов. 7. За сутки до проведения ИС технический специалист получает  (с официального сайта fipi.ru) критерии оценивания для экспертов, ответственный организатор ОО знакомит экспертов с критериями оценивания 8. Не позднее чем за сутки до проведения ИС в ОО предоставляются материалы для проведения ИС (п.6.8 Порядка проведения ИС) 9. Ответственный организатор ОО за один день до ИС: -  заполняет в списках участников ИС поле «Аудитория» (приложение №7 к Порядку) - готовит списки участников ИС с ОВЗ, - при наличии участников ИС, для которых организуется ИС на дому, готовит пакет с необходимыми документами и материалами</vt:lpstr>
      <vt:lpstr>Проведение ИС</vt:lpstr>
      <vt:lpstr>  ОО обеспечивают передачу в МОУО  в день проведения ИС       13.02.2019 г. на бумажном носителе: *специализированной формы для внесения информации из протоколов экспертов по оцениванию ответов участников ИС в специальном ХМL формате (Приложение №10 к Порядку); *списков участников ИС (Приложение №7 к Порядку); *ведомостей  учета проведения ИС в аудиториях (Приложение №8 к Порядку); *протоколов экспертов по оцениванию ответов участников ИС форму отчета по итогам ИС  (приложение № 3 к Порядку), * форму отчета в МОУО (РЦОИ) по итогам ИС (приложение №13 Порядка)   *аудио-файлов с записями ответов участников ИС (флэш-накопитель или диск) </vt:lpstr>
      <vt:lpstr>Инструкции для ответственных лиц ОО</vt:lpstr>
      <vt:lpstr>Слайд 13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Итоговое собеседование по русскому языку в 9 классе</dc:title>
  <dc:creator>Indi</dc:creator>
  <cp:lastModifiedBy>User</cp:lastModifiedBy>
  <cp:revision>51</cp:revision>
  <dcterms:created xsi:type="dcterms:W3CDTF">2018-12-25T15:35:24Z</dcterms:created>
  <dcterms:modified xsi:type="dcterms:W3CDTF">2019-01-29T06:17:23Z</dcterms:modified>
</cp:coreProperties>
</file>

<file path=docProps/thumbnail.jpeg>
</file>